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1" r:id="rId4"/>
    <p:sldId id="258" r:id="rId5"/>
    <p:sldId id="259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259CCF-5005-4408-8713-9F85357DB29F}" v="2" dt="2024-02-03T20:33:56.7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020" autoAdjust="0"/>
  </p:normalViewPr>
  <p:slideViewPr>
    <p:cSldViewPr snapToGrid="0">
      <p:cViewPr varScale="1">
        <p:scale>
          <a:sx n="73" d="100"/>
          <a:sy n="73" d="100"/>
        </p:scale>
        <p:origin x="10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Behan" userId="2d7479a9d8d11cb9" providerId="LiveId" clId="{9E259CCF-5005-4408-8713-9F85357DB29F}"/>
    <pc:docChg chg="custSel delSld modSld">
      <pc:chgData name="Linda Behan" userId="2d7479a9d8d11cb9" providerId="LiveId" clId="{9E259CCF-5005-4408-8713-9F85357DB29F}" dt="2024-02-13T21:25:34.539" v="239" actId="20577"/>
      <pc:docMkLst>
        <pc:docMk/>
      </pc:docMkLst>
      <pc:sldChg chg="modSp mod">
        <pc:chgData name="Linda Behan" userId="2d7479a9d8d11cb9" providerId="LiveId" clId="{9E259CCF-5005-4408-8713-9F85357DB29F}" dt="2024-02-13T21:08:00.600" v="102" actId="20577"/>
        <pc:sldMkLst>
          <pc:docMk/>
          <pc:sldMk cId="269409428" sldId="256"/>
        </pc:sldMkLst>
        <pc:spChg chg="mod">
          <ac:chgData name="Linda Behan" userId="2d7479a9d8d11cb9" providerId="LiveId" clId="{9E259CCF-5005-4408-8713-9F85357DB29F}" dt="2024-02-13T21:08:00.600" v="102" actId="20577"/>
          <ac:spMkLst>
            <pc:docMk/>
            <pc:sldMk cId="269409428" sldId="256"/>
            <ac:spMk id="3" creationId="{61EFEAA5-FB1A-7D1B-B6A1-60F57207AE1D}"/>
          </ac:spMkLst>
        </pc:spChg>
      </pc:sldChg>
      <pc:sldChg chg="modSp mod">
        <pc:chgData name="Linda Behan" userId="2d7479a9d8d11cb9" providerId="LiveId" clId="{9E259CCF-5005-4408-8713-9F85357DB29F}" dt="2024-02-13T21:25:34.539" v="239" actId="20577"/>
        <pc:sldMkLst>
          <pc:docMk/>
          <pc:sldMk cId="2573846154" sldId="258"/>
        </pc:sldMkLst>
        <pc:spChg chg="mod">
          <ac:chgData name="Linda Behan" userId="2d7479a9d8d11cb9" providerId="LiveId" clId="{9E259CCF-5005-4408-8713-9F85357DB29F}" dt="2024-02-13T21:25:34.539" v="239" actId="20577"/>
          <ac:spMkLst>
            <pc:docMk/>
            <pc:sldMk cId="2573846154" sldId="258"/>
            <ac:spMk id="3" creationId="{2FC2BBA3-4CD5-9593-5161-ABBBAB6435D7}"/>
          </ac:spMkLst>
        </pc:spChg>
      </pc:sldChg>
      <pc:sldChg chg="modSp mod">
        <pc:chgData name="Linda Behan" userId="2d7479a9d8d11cb9" providerId="LiveId" clId="{9E259CCF-5005-4408-8713-9F85357DB29F}" dt="2024-02-13T20:55:09.076" v="90" actId="6549"/>
        <pc:sldMkLst>
          <pc:docMk/>
          <pc:sldMk cId="1788296069" sldId="259"/>
        </pc:sldMkLst>
        <pc:spChg chg="mod">
          <ac:chgData name="Linda Behan" userId="2d7479a9d8d11cb9" providerId="LiveId" clId="{9E259CCF-5005-4408-8713-9F85357DB29F}" dt="2024-02-13T20:55:09.076" v="90" actId="6549"/>
          <ac:spMkLst>
            <pc:docMk/>
            <pc:sldMk cId="1788296069" sldId="259"/>
            <ac:spMk id="2" creationId="{8759BFF7-5BA5-A0D4-55AB-0A73903619A5}"/>
          </ac:spMkLst>
        </pc:spChg>
        <pc:spChg chg="mod">
          <ac:chgData name="Linda Behan" userId="2d7479a9d8d11cb9" providerId="LiveId" clId="{9E259CCF-5005-4408-8713-9F85357DB29F}" dt="2024-02-13T20:53:37.800" v="88" actId="14"/>
          <ac:spMkLst>
            <pc:docMk/>
            <pc:sldMk cId="1788296069" sldId="259"/>
            <ac:spMk id="3" creationId="{DC2C1D9C-3344-2F24-0DFE-02AE639257F7}"/>
          </ac:spMkLst>
        </pc:spChg>
      </pc:sldChg>
      <pc:sldChg chg="modSp mod modNotesTx">
        <pc:chgData name="Linda Behan" userId="2d7479a9d8d11cb9" providerId="LiveId" clId="{9E259CCF-5005-4408-8713-9F85357DB29F}" dt="2024-02-13T21:09:56.099" v="148" actId="20577"/>
        <pc:sldMkLst>
          <pc:docMk/>
          <pc:sldMk cId="1840518065" sldId="260"/>
        </pc:sldMkLst>
        <pc:spChg chg="mod">
          <ac:chgData name="Linda Behan" userId="2d7479a9d8d11cb9" providerId="LiveId" clId="{9E259CCF-5005-4408-8713-9F85357DB29F}" dt="2024-02-13T21:09:56.099" v="148" actId="20577"/>
          <ac:spMkLst>
            <pc:docMk/>
            <pc:sldMk cId="1840518065" sldId="260"/>
            <ac:spMk id="3" creationId="{AE0044B6-4F82-313A-2B22-99CA09BF7469}"/>
          </ac:spMkLst>
        </pc:spChg>
      </pc:sldChg>
      <pc:sldChg chg="modSp mod modNotesTx">
        <pc:chgData name="Linda Behan" userId="2d7479a9d8d11cb9" providerId="LiveId" clId="{9E259CCF-5005-4408-8713-9F85357DB29F}" dt="2024-02-13T21:13:47.143" v="177" actId="6549"/>
        <pc:sldMkLst>
          <pc:docMk/>
          <pc:sldMk cId="1091831445" sldId="261"/>
        </pc:sldMkLst>
        <pc:spChg chg="mod">
          <ac:chgData name="Linda Behan" userId="2d7479a9d8d11cb9" providerId="LiveId" clId="{9E259CCF-5005-4408-8713-9F85357DB29F}" dt="2024-02-13T21:13:47.143" v="177" actId="6549"/>
          <ac:spMkLst>
            <pc:docMk/>
            <pc:sldMk cId="1091831445" sldId="261"/>
            <ac:spMk id="3" creationId="{FCC114F6-6B29-7115-BFC2-2EA83BEE3E8B}"/>
          </ac:spMkLst>
        </pc:spChg>
      </pc:sldChg>
      <pc:sldChg chg="modSp del mod">
        <pc:chgData name="Linda Behan" userId="2d7479a9d8d11cb9" providerId="LiveId" clId="{9E259CCF-5005-4408-8713-9F85357DB29F}" dt="2024-02-13T20:55:17.452" v="91" actId="2696"/>
        <pc:sldMkLst>
          <pc:docMk/>
          <pc:sldMk cId="3108289988" sldId="262"/>
        </pc:sldMkLst>
        <pc:spChg chg="mod">
          <ac:chgData name="Linda Behan" userId="2d7479a9d8d11cb9" providerId="LiveId" clId="{9E259CCF-5005-4408-8713-9F85357DB29F}" dt="2024-02-13T20:53:52.961" v="89" actId="21"/>
          <ac:spMkLst>
            <pc:docMk/>
            <pc:sldMk cId="3108289988" sldId="262"/>
            <ac:spMk id="2" creationId="{30902035-A92D-F05B-3441-1E860990FEE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86A1C-4CA8-42A6-8418-EF8F4D9A71C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2D2DE-D896-47E6-B346-2C631C128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3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2D2DE-D896-47E6-B346-2C631C128E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03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2D2DE-D896-47E6-B346-2C631C128E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79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2D2DE-D896-47E6-B346-2C631C128E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5CBBD-8802-1B3F-EF28-728A83359C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674B98-6C80-0F1C-A39A-9A242F4C1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10B03-C454-12B4-B5B4-57341F45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024C3-6DF3-AECF-329E-AC4D5783F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43A3B-C460-BEE3-04D3-06C266FC3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0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9B3BA-6274-7047-7ABF-FFD47091E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09DEDA-E4C3-DF74-BC89-E0F07E0A1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F6AFD-D027-AE80-B820-466A8582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09572-3434-347D-7D36-E0F7E1F2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5BCE1-5E15-6989-A16D-009AF403B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07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FB4F2F-734D-0477-70A1-8C55E7B9A0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B3B9C8-DC6B-78DF-6F76-0EB9D7657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B2D1F-279C-A710-EF6E-D67C8EA73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2ED6A-3C11-B258-F3B6-79E58ADF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A6DB6-C530-1B17-F12F-CBF86A41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9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4C242-F3DA-21D4-69EC-F84EE0F6D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B0227-32C3-0D3F-AACB-E00C35EF5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FAE07-7182-F2E2-25C7-8A161CEB9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A4D86-8DC9-350B-DADD-1ADEC22CE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BD278-1DE5-B2A9-CBAE-A8740A9A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9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19449-1D03-80BC-6763-3AB67CE78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B6997B-30C7-881D-B28A-3ADE19EC5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0A456-E29A-388E-ADF3-930272EED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28E6E-8076-E77B-E924-4639DB184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49EA-7ACF-4F9D-7B1C-046A41D0F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90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BBAB7-0D30-E410-EDC2-22CB6B688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1AF57-3EB4-926C-869B-289B8D7691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B06D0D-D2C0-0246-25E5-BA2AD3B4E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42C31-AF3C-7E9F-3E5A-543F4BF10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85827-4D69-CF58-269D-08BEEC3ED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25111-C49F-79D3-2B37-A9FF58BA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0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BA11-FDDD-1A11-5301-80A365989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469DE-F57F-A678-8E6A-E101A2100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3092B7-CE1C-95E9-EBB2-34DF74EF7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FDB8DB-3328-6C05-5279-05977B389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907D0E-A7D2-2DA5-73E0-3E71F320BF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448697-14EE-12A5-EFF4-A8F53EB7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B2ED2-9DB5-EF7D-D2A9-0B77CCC3B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51C777-1A90-9300-1861-BF039474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2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0E75F-69C5-988C-C1B4-C6A77E78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C42BAF-EF03-6DF6-2FC7-F1FF7626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66C423-04BE-4D32-0C45-751CE77A0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417E0-69F9-0653-168F-DAD5A8BFF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7F0DDF-9484-6F74-824B-4F51999E3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7F580-392E-4934-448C-CA893EF3F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1C855-14BD-50C7-9AAA-31B9AD2B8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6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01C87-9522-C97C-333A-B23D4F60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8FD16-7576-D979-B827-FAAB3DF1D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69970-B1F9-9529-65D2-D311D0498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8A87C-3129-1111-6C07-B2EC3E4ED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E5191B-EC2C-A3C6-6EFC-CFE82560F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AE5CE-6F6B-DDCA-2AEB-DC48C07B6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3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AE9E-688D-4F51-B97C-54C19823F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A9D93F-1BFF-29C0-6187-6A50ED090F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72C5B-9C24-4AFD-E24A-7887607BD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21DAE-95DD-A3CF-F1C0-C92743614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3CB98-4DAF-CB1C-6D3D-A9018B6B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6F373-D2A8-7AFB-B93F-D084F933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3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21FC0-1089-E366-1D6E-75DAE8B4F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4F5A4-3D31-E011-00B4-0F0D0ACED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43CE7-EB69-2C09-7996-B43A30C359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3096F-AD5B-4966-AA04-8A61ACD03F7C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C4DFA-43E6-26C9-578F-8B0C7C201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AA7CC-47E4-0C66-C494-4F837D0FE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BB65F-2685-4553-ABDD-027497482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76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medbox.iiab.me/modules/en-cdc/www.cdc.gov/features/handhygiene/index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andhygiene/providers/index.html" TargetMode="External"/><Relationship Id="rId2" Type="http://schemas.openxmlformats.org/officeDocument/2006/relationships/hyperlink" Target="https://www.cdc.gov/handhygiene/science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BE43D-7E29-27BC-22AF-8B5017D416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Hand Hygiene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FEAA5-FB1A-7D1B-B6A1-60F57207AE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One - Why and When</a:t>
            </a:r>
          </a:p>
        </p:txBody>
      </p:sp>
    </p:spTree>
    <p:extLst>
      <p:ext uri="{BB962C8B-B14F-4D97-AF65-F5344CB8AC3E}">
        <p14:creationId xmlns:p14="http://schemas.microsoft.com/office/powerpoint/2010/main" val="269409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F7BD9-DBD0-FB1A-97AF-D6536D20E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 Hygiene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044B6-4F82-313A-2B22-99CA09BF7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6204"/>
            <a:ext cx="10515600" cy="4833257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What is hand hygiene?</a:t>
            </a:r>
          </a:p>
          <a:p>
            <a:pPr lvl="1"/>
            <a:r>
              <a:rPr lang="en-US" sz="2200" dirty="0"/>
              <a:t>Hand Hygiene means cleaning your hands by using either handwashing (washing hands with soap and water), antiseptic hand wash, antiseptic hand rub (i.e., alcohol-based hand sanitizer including foam or gel).</a:t>
            </a:r>
          </a:p>
          <a:p>
            <a:pPr marL="457200" lvl="1" indent="0">
              <a:buNone/>
            </a:pPr>
            <a:endParaRPr lang="en-US" sz="2200" dirty="0"/>
          </a:p>
          <a:p>
            <a:r>
              <a:rPr lang="en-US" sz="2200" dirty="0"/>
              <a:t>Why practice hand hygiene?</a:t>
            </a:r>
          </a:p>
          <a:p>
            <a:pPr lvl="1"/>
            <a:r>
              <a:rPr lang="en-US" sz="2000" dirty="0"/>
              <a:t>Cleaning your hands reduces:</a:t>
            </a:r>
          </a:p>
          <a:p>
            <a:pPr lvl="2"/>
            <a:r>
              <a:rPr lang="en-US" dirty="0"/>
              <a:t>The spread of potentially deadly germs to residents</a:t>
            </a:r>
          </a:p>
          <a:p>
            <a:pPr lvl="2"/>
            <a:r>
              <a:rPr lang="en-US" dirty="0"/>
              <a:t>The risk of healthcare provider colonization (meaning, having the germ in or on the body without causing infection) or infection caused by germs picked up from the resident</a:t>
            </a:r>
          </a:p>
          <a:p>
            <a:pPr lvl="2"/>
            <a:endParaRPr lang="en-US" dirty="0"/>
          </a:p>
          <a:p>
            <a:r>
              <a:rPr lang="en-US" sz="2000" dirty="0"/>
              <a:t>Hand hygiene is a critically important infection prevention measure. Each year between 1 and 3 million residents of nursing homes or skilled nursing facilities develop healthcare acquired infections and as many as 380,000 people die of these infections.</a:t>
            </a:r>
          </a:p>
          <a:p>
            <a:pPr lvl="1"/>
            <a:r>
              <a:rPr lang="en-US" sz="2200" dirty="0"/>
              <a:t>Studies show that some healthcare providers practice hand hygiene less than half of the times they should. </a:t>
            </a:r>
          </a:p>
        </p:txBody>
      </p:sp>
    </p:spTree>
    <p:extLst>
      <p:ext uri="{BB962C8B-B14F-4D97-AF65-F5344CB8AC3E}">
        <p14:creationId xmlns:p14="http://schemas.microsoft.com/office/powerpoint/2010/main" val="184051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6AC5E9-B50A-5AB4-91E2-82A8EE08F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US" sz="5400"/>
              <a:t>Hand washing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114F6-6B29-7115-BFC2-2EA83BEE3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5895988" cy="3929082"/>
          </a:xfrm>
        </p:spPr>
        <p:txBody>
          <a:bodyPr anchor="t">
            <a:normAutofit lnSpcReduction="10000"/>
          </a:bodyPr>
          <a:lstStyle/>
          <a:p>
            <a:r>
              <a:rPr lang="en-US" sz="2000" b="0" i="0" dirty="0">
                <a:effectLst/>
                <a:latin typeface="Open Sans" panose="020B0606030504020204" pitchFamily="34" charset="0"/>
              </a:rPr>
              <a:t>Wash your hands with soap and water whenever:</a:t>
            </a:r>
          </a:p>
          <a:p>
            <a:pPr lvl="1"/>
            <a:r>
              <a:rPr lang="en-US" sz="2000" dirty="0">
                <a:latin typeface="Open Sans" panose="020B0606030504020204" pitchFamily="34" charset="0"/>
              </a:rPr>
              <a:t>T</a:t>
            </a:r>
            <a:r>
              <a:rPr lang="en-US" sz="2000" b="0" i="0" dirty="0">
                <a:effectLst/>
                <a:latin typeface="Open Sans" panose="020B0606030504020204" pitchFamily="34" charset="0"/>
              </a:rPr>
              <a:t>hey are visibly dirty</a:t>
            </a:r>
          </a:p>
          <a:p>
            <a:pPr lvl="1"/>
            <a:r>
              <a:rPr lang="en-US" sz="2000" dirty="0">
                <a:latin typeface="Open Sans" panose="020B0606030504020204" pitchFamily="34" charset="0"/>
              </a:rPr>
              <a:t>B</a:t>
            </a:r>
            <a:r>
              <a:rPr lang="en-US" sz="2000" b="0" i="0" dirty="0">
                <a:effectLst/>
                <a:latin typeface="Open Sans" panose="020B0606030504020204" pitchFamily="34" charset="0"/>
              </a:rPr>
              <a:t>efore eating, and</a:t>
            </a:r>
          </a:p>
          <a:p>
            <a:pPr lvl="1"/>
            <a:r>
              <a:rPr lang="en-US" sz="2000" dirty="0">
                <a:latin typeface="Open Sans" panose="020B0606030504020204" pitchFamily="34" charset="0"/>
              </a:rPr>
              <a:t>A</a:t>
            </a:r>
            <a:r>
              <a:rPr lang="en-US" sz="2000" b="0" i="0" dirty="0">
                <a:effectLst/>
                <a:latin typeface="Open Sans" panose="020B0606030504020204" pitchFamily="34" charset="0"/>
              </a:rPr>
              <a:t>fter using the restroom</a:t>
            </a:r>
          </a:p>
          <a:p>
            <a:pPr marL="457200" lvl="1" indent="0">
              <a:buNone/>
            </a:pPr>
            <a:endParaRPr lang="en-US" sz="1500" b="0" i="0" dirty="0">
              <a:effectLst/>
              <a:latin typeface="Open Sans" panose="020B0606030504020204" pitchFamily="34" charset="0"/>
            </a:endParaRPr>
          </a:p>
          <a:p>
            <a:pPr lvl="1"/>
            <a:r>
              <a:rPr lang="en-US" sz="2000" b="0" i="0" dirty="0">
                <a:effectLst/>
                <a:latin typeface="Open Sans" panose="020B0606030504020204" pitchFamily="34" charset="0"/>
              </a:rPr>
              <a:t>During Routine Resident Care:</a:t>
            </a:r>
          </a:p>
          <a:p>
            <a:pPr lvl="2"/>
            <a:r>
              <a:rPr lang="en-US" sz="1800" b="0" i="0" dirty="0">
                <a:effectLst/>
                <a:latin typeface="Open Sans" panose="020B0606030504020204" pitchFamily="34" charset="0"/>
              </a:rPr>
              <a:t>When hands are visibly soiled</a:t>
            </a:r>
          </a:p>
          <a:p>
            <a:pPr lvl="2"/>
            <a:r>
              <a:rPr lang="en-US" sz="1800" b="0" i="0" dirty="0">
                <a:effectLst/>
                <a:latin typeface="Open Sans" panose="020B0606030504020204" pitchFamily="34" charset="0"/>
              </a:rPr>
              <a:t>After caring for a resident with known or suspected infectious diarrhea (i.e., Norovirus)</a:t>
            </a:r>
          </a:p>
          <a:p>
            <a:pPr lvl="2"/>
            <a:r>
              <a:rPr lang="en-US" sz="1800" b="0" i="0" dirty="0">
                <a:effectLst/>
                <a:latin typeface="Open Sans" panose="020B0606030504020204" pitchFamily="34" charset="0"/>
              </a:rPr>
              <a:t>After known or suspected exposure to spores (i.e., C. diff)</a:t>
            </a:r>
          </a:p>
          <a:p>
            <a:endParaRPr lang="en-US" sz="1900" dirty="0"/>
          </a:p>
        </p:txBody>
      </p:sp>
      <p:pic>
        <p:nvPicPr>
          <p:cNvPr id="5" name="Picture 4" descr="A poster with text and images of hand washing&#10;&#10;Description automatically generated">
            <a:extLst>
              <a:ext uri="{FF2B5EF4-FFF2-40B4-BE49-F238E27FC236}">
                <a16:creationId xmlns:a16="http://schemas.microsoft.com/office/drawing/2014/main" id="{F6601113-2F40-035E-48ED-5962673DE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6651" y="640080"/>
            <a:ext cx="3583762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831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C5EC8F-5B64-D8C4-A44C-657A261E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Use of Alcohol-Based Hand Rub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2BBA3-4CD5-9593-5161-ABBBAB6435D7}"/>
              </a:ext>
            </a:extLst>
          </p:cNvPr>
          <p:cNvSpPr>
            <a:spLocks/>
          </p:cNvSpPr>
          <p:nvPr/>
        </p:nvSpPr>
        <p:spPr>
          <a:xfrm>
            <a:off x="355002" y="2660903"/>
            <a:ext cx="5740997" cy="40732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dirty="0"/>
              <a:t>An alcohol-based hand sanitizer (with at least 60% alcohol) is the preferred method for cleaning your hands when they are not visibly dirty. Use it: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Immediately before touching a resident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Before performing an aseptic task (e.g., placing an indwelling device) or handling a device that is left inside the body (i.e., </a:t>
            </a:r>
            <a:r>
              <a:rPr lang="en-US" sz="2200"/>
              <a:t>urinary catheter)</a:t>
            </a:r>
            <a:endParaRPr lang="en-US" sz="2200" dirty="0"/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Before moving from work on a soiled body site to a clean body site on the same resident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After touching a resident or the resident’s immediate environment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After contact with blood, body fluids or contaminated surfaces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Immediately after glove removal</a:t>
            </a:r>
          </a:p>
          <a:p>
            <a:pPr mar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2417F5-7F26-E52F-580F-CD195BA31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7928" y="1081644"/>
            <a:ext cx="5458968" cy="469471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CF09C8-63B5-DC04-7126-21473CF38072}"/>
              </a:ext>
            </a:extLst>
          </p:cNvPr>
          <p:cNvSpPr txBox="1"/>
          <p:nvPr/>
        </p:nvSpPr>
        <p:spPr>
          <a:xfrm>
            <a:off x="6419854" y="577635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Clean Hands Count for Safe Healthcare | Features | CDC (iiab.me)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84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9BFF7-5BA5-A0D4-55AB-0A7390361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001"/>
            <a:ext cx="10515600" cy="941161"/>
          </a:xfrm>
        </p:spPr>
        <p:txBody>
          <a:bodyPr/>
          <a:lstStyle/>
          <a:p>
            <a:r>
              <a:rPr lang="en-US" dirty="0"/>
              <a:t>Alcohol-Based Hand Rub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C1D9C-3344-2F24-0DFE-02AE63925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2174"/>
            <a:ext cx="10515600" cy="5286825"/>
          </a:xfrm>
        </p:spPr>
        <p:txBody>
          <a:bodyPr>
            <a:noAutofit/>
          </a:bodyPr>
          <a:lstStyle/>
          <a:p>
            <a:r>
              <a:rPr lang="en-US" sz="2000" dirty="0"/>
              <a:t>Alcohol-based Hand rub:</a:t>
            </a:r>
          </a:p>
          <a:p>
            <a:pPr lvl="1"/>
            <a:r>
              <a:rPr lang="en-US" sz="2000" dirty="0"/>
              <a:t>Technique matters, use the right amount of alcohol-based hand sanitizer product to clean your hands (see manufacturer’s instructions)</a:t>
            </a:r>
          </a:p>
          <a:p>
            <a:pPr lvl="2"/>
            <a:r>
              <a:rPr lang="en-US" dirty="0"/>
              <a:t>How well the alcohol-based hand sanitizer works depends on the amount applied to the hands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sz="2400" dirty="0"/>
              <a:t>These areas are most often missed by healthcare providers when using alcohol-based hand sanitizer:</a:t>
            </a:r>
          </a:p>
          <a:p>
            <a:pPr lvl="1"/>
            <a:r>
              <a:rPr lang="en-US" dirty="0"/>
              <a:t>Thumbs</a:t>
            </a:r>
          </a:p>
          <a:p>
            <a:pPr lvl="1"/>
            <a:r>
              <a:rPr lang="en-US" dirty="0"/>
              <a:t>Fingertips</a:t>
            </a:r>
          </a:p>
          <a:p>
            <a:pPr lvl="1"/>
            <a:r>
              <a:rPr lang="en-US" dirty="0"/>
              <a:t>Between fingers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8296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2A8AA-5C27-AC9B-A4A4-762F10170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F10B1-9CE0-E261-6B82-EFD8538E8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CDC Hand Hygiene in Healthcare Settings, Show Me the Science, Last Reviewed: November 21, 2023, </a:t>
            </a:r>
            <a:r>
              <a:rPr lang="en-US" sz="2000" dirty="0">
                <a:hlinkClick r:id="rId2"/>
              </a:rPr>
              <a:t>https://www.cdc.gov/handhygiene/science/index.html</a:t>
            </a:r>
            <a:r>
              <a:rPr lang="en-US" sz="2000" dirty="0"/>
              <a:t> , Accessed 2-3-2024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CDC Hand Hygiene in Healthcare Settings, Healthcare Providers, Last Reviewed: January 8, 2021, 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hlinkClick r:id="rId3"/>
              </a:rPr>
              <a:t>https://www.cdc.gov/handhygiene/providers/index.html</a:t>
            </a:r>
            <a:r>
              <a:rPr lang="en-US" sz="2000" dirty="0"/>
              <a:t> , Accessed 2-3-24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7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86287BC1FF61449EBDCBE2752E2283" ma:contentTypeVersion="1" ma:contentTypeDescription="Create a new document." ma:contentTypeScope="" ma:versionID="71d0bfd05c7ae7717053b9108adeb2f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01fac345008aa34b3a53f2166bf3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932130F-6A6B-4F9C-90DE-E475F9537D0D}"/>
</file>

<file path=customXml/itemProps2.xml><?xml version="1.0" encoding="utf-8"?>
<ds:datastoreItem xmlns:ds="http://schemas.openxmlformats.org/officeDocument/2006/customXml" ds:itemID="{A7A9D46E-188D-454A-B7FA-4D61BCB59C48}"/>
</file>

<file path=customXml/itemProps3.xml><?xml version="1.0" encoding="utf-8"?>
<ds:datastoreItem xmlns:ds="http://schemas.openxmlformats.org/officeDocument/2006/customXml" ds:itemID="{C48FD010-EB18-444B-A42D-032D4352A6AE}"/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497</Words>
  <Application>Microsoft Office PowerPoint</Application>
  <PresentationFormat>Widescreen</PresentationFormat>
  <Paragraphs>51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Office Theme</vt:lpstr>
      <vt:lpstr>Hand Hygiene</vt:lpstr>
      <vt:lpstr>Hand Hygiene</vt:lpstr>
      <vt:lpstr>Hand washing</vt:lpstr>
      <vt:lpstr>Use of Alcohol-Based Hand Rub</vt:lpstr>
      <vt:lpstr>Alcohol-Based Hand Rub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Hygiene</dc:title>
  <dc:creator>Linda Behan</dc:creator>
  <cp:lastModifiedBy>Linda Behan</cp:lastModifiedBy>
  <cp:revision>1</cp:revision>
  <dcterms:created xsi:type="dcterms:W3CDTF">2024-02-03T18:57:18Z</dcterms:created>
  <dcterms:modified xsi:type="dcterms:W3CDTF">2024-02-13T21:25:37Z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0x010100A086287BC1FF61449EBDCBE2752E2283</vt:lpwstr>
  </property>
</Properties>
</file>